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4"/>
  </p:notesMasterIdLst>
  <p:handoutMasterIdLst>
    <p:handoutMasterId r:id="rId95"/>
  </p:handoutMasterIdLst>
  <p:sldIdLst>
    <p:sldId id="323" r:id="rId5"/>
    <p:sldId id="309" r:id="rId6"/>
    <p:sldId id="325" r:id="rId7"/>
    <p:sldId id="326" r:id="rId8"/>
    <p:sldId id="327" r:id="rId9"/>
    <p:sldId id="328" r:id="rId10"/>
    <p:sldId id="329" r:id="rId11"/>
    <p:sldId id="330" r:id="rId12"/>
    <p:sldId id="331" r:id="rId13"/>
    <p:sldId id="342" r:id="rId14"/>
    <p:sldId id="256" r:id="rId15"/>
    <p:sldId id="257" r:id="rId16"/>
    <p:sldId id="349" r:id="rId17"/>
    <p:sldId id="343" r:id="rId18"/>
    <p:sldId id="258" r:id="rId19"/>
    <p:sldId id="332" r:id="rId20"/>
    <p:sldId id="333" r:id="rId21"/>
    <p:sldId id="259" r:id="rId22"/>
    <p:sldId id="260" r:id="rId23"/>
    <p:sldId id="261" r:id="rId24"/>
    <p:sldId id="263" r:id="rId25"/>
    <p:sldId id="264" r:id="rId26"/>
    <p:sldId id="350" r:id="rId27"/>
    <p:sldId id="334" r:id="rId28"/>
    <p:sldId id="341" r:id="rId29"/>
    <p:sldId id="265" r:id="rId30"/>
    <p:sldId id="266" r:id="rId31"/>
    <p:sldId id="267" r:id="rId32"/>
    <p:sldId id="268" r:id="rId33"/>
    <p:sldId id="269" r:id="rId34"/>
    <p:sldId id="270" r:id="rId35"/>
    <p:sldId id="279" r:id="rId36"/>
    <p:sldId id="271" r:id="rId37"/>
    <p:sldId id="280" r:id="rId38"/>
    <p:sldId id="272" r:id="rId39"/>
    <p:sldId id="351" r:id="rId40"/>
    <p:sldId id="344" r:id="rId41"/>
    <p:sldId id="281" r:id="rId42"/>
    <p:sldId id="273" r:id="rId43"/>
    <p:sldId id="274" r:id="rId44"/>
    <p:sldId id="282" r:id="rId45"/>
    <p:sldId id="275" r:id="rId46"/>
    <p:sldId id="276" r:id="rId47"/>
    <p:sldId id="302" r:id="rId48"/>
    <p:sldId id="277" r:id="rId49"/>
    <p:sldId id="307" r:id="rId50"/>
    <p:sldId id="306" r:id="rId51"/>
    <p:sldId id="305" r:id="rId52"/>
    <p:sldId id="352" r:id="rId53"/>
    <p:sldId id="345" r:id="rId54"/>
    <p:sldId id="353" r:id="rId55"/>
    <p:sldId id="308" r:id="rId56"/>
    <p:sldId id="278" r:id="rId57"/>
    <p:sldId id="283" r:id="rId58"/>
    <p:sldId id="284" r:id="rId59"/>
    <p:sldId id="285" r:id="rId60"/>
    <p:sldId id="286" r:id="rId61"/>
    <p:sldId id="287" r:id="rId62"/>
    <p:sldId id="288" r:id="rId63"/>
    <p:sldId id="289" r:id="rId64"/>
    <p:sldId id="290" r:id="rId65"/>
    <p:sldId id="354" r:id="rId66"/>
    <p:sldId id="346" r:id="rId67"/>
    <p:sldId id="310" r:id="rId68"/>
    <p:sldId id="291" r:id="rId69"/>
    <p:sldId id="292" r:id="rId70"/>
    <p:sldId id="316" r:id="rId71"/>
    <p:sldId id="293" r:id="rId72"/>
    <p:sldId id="314" r:id="rId73"/>
    <p:sldId id="315" r:id="rId74"/>
    <p:sldId id="312" r:id="rId75"/>
    <p:sldId id="313" r:id="rId76"/>
    <p:sldId id="294" r:id="rId77"/>
    <p:sldId id="295" r:id="rId78"/>
    <p:sldId id="296" r:id="rId79"/>
    <p:sldId id="297" r:id="rId80"/>
    <p:sldId id="348" r:id="rId81"/>
    <p:sldId id="317" r:id="rId82"/>
    <p:sldId id="318" r:id="rId83"/>
    <p:sldId id="298" r:id="rId84"/>
    <p:sldId id="299" r:id="rId85"/>
    <p:sldId id="319" r:id="rId86"/>
    <p:sldId id="320" r:id="rId87"/>
    <p:sldId id="321" r:id="rId88"/>
    <p:sldId id="300" r:id="rId89"/>
    <p:sldId id="322" r:id="rId90"/>
    <p:sldId id="301" r:id="rId91"/>
    <p:sldId id="347" r:id="rId92"/>
    <p:sldId id="340" r:id="rId93"/>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26"/>
            <p14:sldId id="327"/>
            <p14:sldId id="328"/>
            <p14:sldId id="329"/>
            <p14:sldId id="330"/>
            <p14:sldId id="331"/>
          </p14:sldIdLst>
        </p14:section>
        <p14:section name="Module 1: Getting Started" id="{434F00C6-D8EE-4E65-8EC1-FF4B740BE73A}">
          <p14:sldIdLst>
            <p14:sldId id="342"/>
            <p14:sldId id="256"/>
            <p14:sldId id="257"/>
            <p14:sldId id="349"/>
            <p14:sldId id="343"/>
            <p14:sldId id="258"/>
            <p14:sldId id="332"/>
            <p14:sldId id="333"/>
            <p14:sldId id="259"/>
            <p14:sldId id="260"/>
            <p14:sldId id="261"/>
            <p14:sldId id="263"/>
            <p14:sldId id="264"/>
            <p14:sldId id="350"/>
            <p14:sldId id="334"/>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51"/>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52"/>
            <p14:sldId id="345"/>
          </p14:sldIdLst>
        </p14:section>
        <p14:section name="Module 4: Reporting, Alerts, &amp; Search Optimization" id="{FA72BA3C-7D11-4E9D-9A6B-139EAC8AE3A0}">
          <p14:sldIdLst>
            <p14:sldId id="353"/>
            <p14:sldId id="308"/>
            <p14:sldId id="278"/>
            <p14:sldId id="283"/>
            <p14:sldId id="284"/>
            <p14:sldId id="285"/>
            <p14:sldId id="286"/>
            <p14:sldId id="287"/>
            <p14:sldId id="288"/>
            <p14:sldId id="289"/>
            <p14:sldId id="290"/>
            <p14:sldId id="354"/>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99" d="100"/>
          <a:sy n="99" d="100"/>
        </p:scale>
        <p:origin x="258" y="78"/>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7674"/>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2/16/2020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2/16/2020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2/16/2020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mod="1">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7" Type="http://schemas.openxmlformats.org/officeDocument/2006/relationships/hyperlink" Target="https://bit.ly/ONLCXSPLK1"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image" Target="../media/image2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26.png"/><Relationship Id="rId4" Type="http://schemas.openxmlformats.org/officeDocument/2006/relationships/image" Target="../media/image24.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hyperlink" Target="https://bit.ly/ONLCXSPLK1" TargetMode="External"/><Relationship Id="rId4" Type="http://schemas.openxmlformats.org/officeDocument/2006/relationships/image" Target="../media/image24.wmf"/></Relationships>
</file>

<file path=ppt/slides/_rels/slide51.xml.rels><?xml version="1.0" encoding="UTF-8" standalone="yes"?>
<Relationships xmlns="http://schemas.openxmlformats.org/package/2006/relationships"><Relationship Id="rId2" Type="http://schemas.openxmlformats.org/officeDocument/2006/relationships/hyperlink" Target="mailto:danc@onlc.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hyperlink" Target="https://bit.ly/ONLCXSPLK1" TargetMode="External"/><Relationship Id="rId5" Type="http://schemas.openxmlformats.org/officeDocument/2006/relationships/image" Target="../media/image26.png"/><Relationship Id="rId4" Type="http://schemas.openxmlformats.org/officeDocument/2006/relationships/image" Target="../media/image24.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a:t>
            </a:r>
            <a:r>
              <a:rPr lang="en-US" altLang="en-US" sz="1600" dirty="0"/>
              <a:t>(669)224-3319 Access Code: 537-724-957#</a:t>
            </a:r>
            <a:r>
              <a:rPr lang="en-US" altLang="en-US" sz="1600" dirty="0"/>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Splunk</a:t>
            </a:r>
            <a:endParaRPr lang="en-US" dirty="0"/>
          </a:p>
        </p:txBody>
      </p:sp>
      <p:sp>
        <p:nvSpPr>
          <p:cNvPr id="3" name="Content Placeholder 2"/>
          <p:cNvSpPr>
            <a:spLocks noGrp="1"/>
          </p:cNvSpPr>
          <p:nvPr>
            <p:ph idx="1"/>
          </p:nvPr>
        </p:nvSpPr>
        <p:spPr/>
        <p:txBody>
          <a:bodyPr/>
          <a:lstStyle/>
          <a:p>
            <a:r>
              <a:rPr lang="en-US" dirty="0" smtClean="0"/>
              <a:t>Founded in 2003 by Rob Das, and Eric Swan</a:t>
            </a:r>
          </a:p>
          <a:p>
            <a:r>
              <a:rPr lang="en-US" dirty="0" smtClean="0"/>
              <a:t>Original product designed to ease and streamline log analysis (Operational Intelligence)</a:t>
            </a:r>
          </a:p>
          <a:p>
            <a:r>
              <a:rPr lang="en-US" dirty="0" smtClean="0"/>
              <a:t>Now moving more generally into data analytics (Business Intelligence)</a:t>
            </a:r>
          </a:p>
          <a:p>
            <a:r>
              <a:rPr lang="en-US" dirty="0" smtClean="0"/>
              <a:t>Name comes from </a:t>
            </a:r>
            <a:r>
              <a:rPr lang="en-US" i="1" dirty="0" smtClean="0"/>
              <a:t>Spelunking</a:t>
            </a:r>
            <a:r>
              <a:rPr lang="en-US" dirty="0" smtClean="0"/>
              <a:t>, i.e., cave exploring, which the founders felt was an apt analogy</a:t>
            </a:r>
            <a:endParaRPr lang="en-US" dirty="0"/>
          </a:p>
        </p:txBody>
      </p:sp>
    </p:spTree>
    <p:extLst>
      <p:ext uri="{BB962C8B-B14F-4D97-AF65-F5344CB8AC3E}">
        <p14:creationId xmlns:p14="http://schemas.microsoft.com/office/powerpoint/2010/main" val="241326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r>
              <a:rPr lang="en-US" dirty="0"/>
              <a:t/>
            </a: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smtClean="0">
                <a:latin typeface="Courier New" panose="02070309020205020404" pitchFamily="49" charset="0"/>
                <a:cs typeface="Courier New" panose="02070309020205020404" pitchFamily="49" charset="0"/>
              </a:rPr>
              <a:t>$SPLUNK_HOME\bin\Splunk</a:t>
            </a:r>
          </a:p>
          <a:p>
            <a:pPr lvl="1"/>
            <a:r>
              <a:rPr lang="en-US" sz="2000" dirty="0" smtClean="0">
                <a:latin typeface="Courier New" panose="02070309020205020404" pitchFamily="49" charset="0"/>
                <a:cs typeface="Courier New" panose="02070309020205020404" pitchFamily="49" charset="0"/>
              </a:rPr>
              <a:t>Start</a:t>
            </a:r>
          </a:p>
          <a:p>
            <a:pPr lvl="1"/>
            <a:r>
              <a:rPr lang="en-US" sz="2000" dirty="0" smtClean="0">
                <a:latin typeface="Courier New" panose="02070309020205020404" pitchFamily="49" charset="0"/>
                <a:cs typeface="Courier New" panose="02070309020205020404" pitchFamily="49" charset="0"/>
              </a:rPr>
              <a:t>Stop</a:t>
            </a:r>
          </a:p>
          <a:p>
            <a:pPr lvl="1"/>
            <a:r>
              <a:rPr lang="en-US" sz="2000" dirty="0" smtClean="0">
                <a:latin typeface="Courier New" panose="02070309020205020404" pitchFamily="49" charset="0"/>
                <a:cs typeface="Courier New" panose="02070309020205020404" pitchFamily="49" charset="0"/>
              </a:rPr>
              <a:t>Restart</a:t>
            </a:r>
          </a:p>
          <a:p>
            <a:pPr lvl="1"/>
            <a:r>
              <a:rPr lang="en-US" sz="2000" dirty="0" smtClean="0">
                <a:latin typeface="Courier New" panose="02070309020205020404" pitchFamily="49" charset="0"/>
                <a:cs typeface="Courier New" panose="02070309020205020404" pitchFamily="49" charset="0"/>
              </a:rPr>
              <a:t>Help commands</a:t>
            </a:r>
          </a:p>
          <a:p>
            <a:pPr lvl="1"/>
            <a:r>
              <a:rPr lang="en-US" sz="2000" dirty="0" smtClean="0">
                <a:latin typeface="Courier New" panose="02070309020205020404" pitchFamily="49" charset="0"/>
                <a:cs typeface="Courier New" panose="02070309020205020404" pitchFamily="49" charset="0"/>
              </a:rPr>
              <a:t>etc.</a:t>
            </a:r>
            <a:endParaRPr 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smtClean="0"/>
              <a:t>Splunk app you will create for this class</a:t>
            </a:r>
          </a:p>
          <a:p>
            <a:r>
              <a:rPr lang="en-US" dirty="0" smtClean="0"/>
              <a:t>Uses a simulated web server log for a fictional travel company</a:t>
            </a:r>
            <a:endParaRPr lang="en-US" dirty="0"/>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After creating the initial app, you will create a simple dashboard to visualize some data</a:t>
            </a:r>
            <a:endParaRPr lang="en-US" dirty="0"/>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14" name="Rectangle 7"/>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5"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6"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11:10-11:25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11:25-12:10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Lunch: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12:10-13:10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7"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921" y="1914525"/>
            <a:ext cx="1568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MCj0232044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3735" y="4478338"/>
            <a:ext cx="1951037"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MCj043156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8785" y="217488"/>
            <a:ext cx="21240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7"/>
              </a:rPr>
              <a:t>https://bit.ly/ONLCXSPLK1</a:t>
            </a:r>
            <a:endParaRPr lang="en-US" altLang="en-US" dirty="0" smtClean="0"/>
          </a:p>
        </p:txBody>
      </p:sp>
    </p:spTree>
    <p:extLst>
      <p:ext uri="{BB962C8B-B14F-4D97-AF65-F5344CB8AC3E}">
        <p14:creationId xmlns:p14="http://schemas.microsoft.com/office/powerpoint/2010/main" val="3096452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a:t>
            </a:r>
            <a:r>
              <a:rPr lang="en-US" dirty="0" smtClean="0"/>
              <a:t>2: Bringing in Data</a:t>
            </a:r>
            <a:endParaRPr lang="en-US" dirty="0"/>
          </a:p>
        </p:txBody>
      </p:sp>
    </p:spTree>
    <p:extLst>
      <p:ext uri="{BB962C8B-B14F-4D97-AF65-F5344CB8AC3E}">
        <p14:creationId xmlns:p14="http://schemas.microsoft.com/office/powerpoint/2010/main" val="270822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Splunk was originally developed to parse machine logs, receive machine data streams, e.g., syslog</a:t>
            </a:r>
          </a:p>
          <a:p>
            <a:r>
              <a:rPr lang="en-US" dirty="0" smtClean="0"/>
              <a:t>Has expanded to consume &amp; analyze other types of data, e.g., databases, spreadsheets, RESTful web services</a:t>
            </a:r>
          </a:p>
          <a:p>
            <a:pPr marL="0" indent="0">
              <a:buNone/>
            </a:pPr>
            <a:endParaRPr lang="en-US" dirty="0" smtClean="0"/>
          </a:p>
        </p:txBody>
      </p:sp>
    </p:spTree>
    <p:extLst>
      <p:ext uri="{BB962C8B-B14F-4D97-AF65-F5344CB8AC3E}">
        <p14:creationId xmlns:p14="http://schemas.microsoft.com/office/powerpoint/2010/main" val="3448988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In this context, “Big Data” refers to “large volumes of unstructured or </a:t>
            </a:r>
            <a:r>
              <a:rPr lang="en-US" dirty="0" err="1" smtClean="0"/>
              <a:t>semistructured</a:t>
            </a:r>
            <a:r>
              <a:rPr lang="en-US" dirty="0" smtClean="0"/>
              <a:t> data that needs to be explored”</a:t>
            </a:r>
          </a:p>
          <a:p>
            <a:r>
              <a:rPr lang="en-US" dirty="0" smtClean="0"/>
              <a:t>Splunk is designed to easily and flexibly explore data of almost any type</a:t>
            </a:r>
            <a:endParaRPr lang="en-US" dirty="0"/>
          </a:p>
        </p:txBody>
      </p:sp>
    </p:spTree>
    <p:extLst>
      <p:ext uri="{BB962C8B-B14F-4D97-AF65-F5344CB8AC3E}">
        <p14:creationId xmlns:p14="http://schemas.microsoft.com/office/powerpoint/2010/main" val="1212581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Files</a:t>
            </a:r>
          </a:p>
          <a:p>
            <a:r>
              <a:rPr lang="en-US" dirty="0" smtClean="0"/>
              <a:t>Databases</a:t>
            </a:r>
          </a:p>
          <a:p>
            <a:r>
              <a:rPr lang="en-US" dirty="0" smtClean="0"/>
              <a:t>Web services</a:t>
            </a:r>
          </a:p>
          <a:p>
            <a:r>
              <a:rPr lang="en-US" dirty="0" smtClean="0"/>
              <a:t>Scripts</a:t>
            </a:r>
          </a:p>
          <a:p>
            <a:r>
              <a:rPr lang="en-US" dirty="0" smtClean="0"/>
              <a:t>etc</a:t>
            </a:r>
            <a:r>
              <a:rPr lang="en-US" dirty="0"/>
              <a:t>.</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smtClean="0"/>
              <a:t>Indexes=where Splunk keeps its data</a:t>
            </a:r>
          </a:p>
          <a:p>
            <a:r>
              <a:rPr lang="en-US" dirty="0" smtClean="0"/>
              <a:t>Can use default or create your own</a:t>
            </a:r>
            <a:endParaRPr lang="en-US" dirty="0"/>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Indexes are divided internally into age-designated directories called </a:t>
            </a:r>
            <a:r>
              <a:rPr lang="en-US" i="1" dirty="0"/>
              <a:t>buckets</a:t>
            </a:r>
            <a:endParaRPr lang="en-US" dirty="0"/>
          </a:p>
          <a:p>
            <a:pPr lvl="1"/>
            <a:r>
              <a:rPr lang="en-US" dirty="0"/>
              <a:t>Hot (</a:t>
            </a:r>
            <a:r>
              <a:rPr lang="en-US" dirty="0" err="1">
                <a:latin typeface="Courier New" panose="02070309020205020404" pitchFamily="49" charset="0"/>
                <a:cs typeface="Courier New" panose="02070309020205020404" pitchFamily="49" charset="0"/>
              </a:rPr>
              <a:t>hotPath</a:t>
            </a:r>
            <a:r>
              <a:rPr lang="en-US" dirty="0"/>
              <a:t>): Newly indexed, open for writing</a:t>
            </a:r>
          </a:p>
          <a:p>
            <a:pPr lvl="1"/>
            <a:r>
              <a:rPr lang="en-US" dirty="0"/>
              <a:t>Warm (</a:t>
            </a:r>
            <a:r>
              <a:rPr lang="en-US" dirty="0" err="1">
                <a:latin typeface="Courier New" panose="02070309020205020404" pitchFamily="49" charset="0"/>
                <a:cs typeface="Courier New" panose="02070309020205020404" pitchFamily="49" charset="0"/>
              </a:rPr>
              <a:t>warmPath</a:t>
            </a:r>
            <a:r>
              <a:rPr lang="en-US" dirty="0"/>
              <a:t>): Rolled from hot, no active writing</a:t>
            </a:r>
          </a:p>
          <a:p>
            <a:pPr lvl="1"/>
            <a:r>
              <a:rPr lang="en-US" dirty="0"/>
              <a:t>Cold (</a:t>
            </a:r>
            <a:r>
              <a:rPr lang="en-US" dirty="0" err="1">
                <a:latin typeface="Courier New" panose="02070309020205020404" pitchFamily="49" charset="0"/>
                <a:cs typeface="Courier New" panose="02070309020205020404" pitchFamily="49" charset="0"/>
              </a:rPr>
              <a:t>coldPath</a:t>
            </a:r>
            <a:r>
              <a:rPr lang="en-US" dirty="0"/>
              <a:t>): Rolled from warm</a:t>
            </a:r>
          </a:p>
          <a:p>
            <a:pPr lvl="1"/>
            <a:r>
              <a:rPr lang="en-US" dirty="0"/>
              <a:t>Frozen (</a:t>
            </a:r>
            <a:r>
              <a:rPr lang="en-US" dirty="0" err="1">
                <a:latin typeface="Courier New" panose="02070309020205020404" pitchFamily="49" charset="0"/>
                <a:cs typeface="Courier New" panose="02070309020205020404" pitchFamily="49" charset="0"/>
              </a:rPr>
              <a:t>frozenPath</a:t>
            </a:r>
            <a:r>
              <a:rPr lang="en-US" dirty="0"/>
              <a:t>): Rolled from cold and archived</a:t>
            </a:r>
          </a:p>
          <a:p>
            <a:pPr lvl="1"/>
            <a:r>
              <a:rPr lang="en-US" dirty="0"/>
              <a:t>Thawed (</a:t>
            </a:r>
            <a:r>
              <a:rPr lang="en-US" dirty="0" err="1">
                <a:latin typeface="Courier New" panose="02070309020205020404" pitchFamily="49" charset="0"/>
                <a:cs typeface="Courier New" panose="02070309020205020404" pitchFamily="49" charset="0"/>
              </a:rPr>
              <a:t>thawedPath</a:t>
            </a:r>
            <a:r>
              <a:rPr lang="en-US" dirty="0"/>
              <a:t>): Restored from archive</a:t>
            </a:r>
          </a:p>
        </p:txBody>
      </p:sp>
    </p:spTree>
    <p:extLst>
      <p:ext uri="{BB962C8B-B14F-4D97-AF65-F5344CB8AC3E}">
        <p14:creationId xmlns:p14="http://schemas.microsoft.com/office/powerpoint/2010/main" val="2950058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a:t>
            </a:r>
            <a:r>
              <a:rPr lang="en-US" dirty="0" smtClean="0"/>
              <a:t>input</a:t>
            </a:r>
          </a:p>
          <a:p>
            <a:r>
              <a:rPr lang="en-US" dirty="0" smtClean="0"/>
              <a:t>Helps differentiate records in search results</a:t>
            </a:r>
            <a:endParaRPr lang="en-US" dirty="0"/>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097280" y="2667000"/>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8185249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
        <p:nvSpPr>
          <p:cNvPr id="10"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11"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12"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P.M.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25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3"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6"/>
              </a:rPr>
              <a:t>https://bit.ly/ONLCXSPLK1</a:t>
            </a:r>
            <a:endParaRPr lang="en-US" altLang="en-US" dirty="0" smtClean="0"/>
          </a:p>
        </p:txBody>
      </p:sp>
    </p:spTree>
    <p:extLst>
      <p:ext uri="{BB962C8B-B14F-4D97-AF65-F5344CB8AC3E}">
        <p14:creationId xmlns:p14="http://schemas.microsoft.com/office/powerpoint/2010/main" val="1522218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Facilities</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a:t>
            </a:r>
          </a:p>
          <a:p>
            <a:pPr>
              <a:spcBef>
                <a:spcPts val="0"/>
              </a:spcBef>
              <a:spcAft>
                <a:spcPts val="600"/>
              </a:spcAft>
            </a:pPr>
            <a:r>
              <a:rPr lang="en-US" sz="2000" dirty="0"/>
              <a:t>Building hours</a:t>
            </a:r>
          </a:p>
          <a:p>
            <a:pPr>
              <a:spcBef>
                <a:spcPts val="0"/>
              </a:spcBef>
              <a:spcAft>
                <a:spcPts val="600"/>
              </a:spcAft>
            </a:pPr>
            <a:r>
              <a:rPr lang="en-US" sz="2000" dirty="0"/>
              <a:t>Parking</a:t>
            </a:r>
          </a:p>
          <a:p>
            <a:pPr>
              <a:spcBef>
                <a:spcPts val="0"/>
              </a:spcBef>
              <a:spcAft>
                <a:spcPts val="600"/>
              </a:spcAft>
            </a:pPr>
            <a:r>
              <a:rPr lang="en-US" sz="2000" dirty="0"/>
              <a:t>Restrooms</a:t>
            </a:r>
          </a:p>
          <a:p>
            <a:pPr>
              <a:spcBef>
                <a:spcPts val="0"/>
              </a:spcBef>
              <a:spcAft>
                <a:spcPts val="600"/>
              </a:spcAft>
            </a:pPr>
            <a:r>
              <a:rPr lang="en-US" sz="2000" dirty="0"/>
              <a:t>Meals</a:t>
            </a:r>
          </a:p>
          <a:p>
            <a:pPr>
              <a:spcBef>
                <a:spcPts val="0"/>
              </a:spcBef>
              <a:spcAft>
                <a:spcPts val="600"/>
              </a:spcAft>
            </a:pPr>
            <a:r>
              <a:rPr lang="en-US" sz="2000" dirty="0"/>
              <a:t>Phones</a:t>
            </a:r>
          </a:p>
          <a:p>
            <a:pPr>
              <a:spcBef>
                <a:spcPts val="0"/>
              </a:spcBef>
              <a:spcAft>
                <a:spcPts val="600"/>
              </a:spcAft>
            </a:pPr>
            <a:r>
              <a:rPr lang="en-US" sz="2000" dirty="0"/>
              <a:t>Messages</a:t>
            </a:r>
          </a:p>
          <a:p>
            <a:pPr>
              <a:spcBef>
                <a:spcPts val="0"/>
              </a:spcBef>
              <a:spcAft>
                <a:spcPts val="600"/>
              </a:spcAft>
            </a:pPr>
            <a:r>
              <a:rPr lang="en-US" sz="2000" dirty="0"/>
              <a:t>Smoking</a:t>
            </a:r>
          </a:p>
          <a:p>
            <a:pPr>
              <a:spcBef>
                <a:spcPts val="0"/>
              </a:spcBef>
              <a:spcAft>
                <a:spcPts val="600"/>
              </a:spcAft>
            </a:pPr>
            <a:r>
              <a:rPr lang="en-US" sz="2000" dirty="0"/>
              <a:t>Internet access </a:t>
            </a:r>
          </a:p>
          <a:p>
            <a:pPr>
              <a:spcBef>
                <a:spcPts val="0"/>
              </a:spcBef>
              <a:spcAft>
                <a:spcPts val="600"/>
              </a:spcAft>
            </a:pPr>
            <a:r>
              <a:rPr lang="en-US" sz="2000" dirty="0"/>
              <a:t>Recycling</a:t>
            </a:r>
          </a:p>
          <a:p>
            <a:pPr>
              <a:spcBef>
                <a:spcPts val="0"/>
              </a:spcBef>
              <a:spcAft>
                <a:spcPts val="600"/>
              </a:spcAft>
            </a:pPr>
            <a:r>
              <a:rPr lang="en-US" sz="2000" dirty="0"/>
              <a:t>Emergency procedures</a:t>
            </a:r>
          </a:p>
          <a:p>
            <a:endParaRPr lang="en-CA" sz="2400" dirty="0"/>
          </a:p>
          <a:p>
            <a:endParaRPr lang="en-US" sz="2400" dirty="0"/>
          </a:p>
        </p:txBody>
      </p:sp>
      <p:grpSp>
        <p:nvGrpSpPr>
          <p:cNvPr id="4" name="Group 3"/>
          <p:cNvGrpSpPr/>
          <p:nvPr/>
        </p:nvGrpSpPr>
        <p:grpSpPr>
          <a:xfrm>
            <a:off x="6962951" y="1438008"/>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1988663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smtClean="0"/>
              <a:t>Filters can be simple, e.g.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=200</a:t>
            </a:r>
          </a:p>
          <a:p>
            <a:r>
              <a:rPr lang="en-US" dirty="0" smtClean="0"/>
              <a:t> …or more complicated, e.g</a:t>
            </a:r>
            <a:r>
              <a:rPr lang="en-US" dirty="0"/>
              <a:t>. </a:t>
            </a:r>
            <a:r>
              <a:rPr lang="en-US" dirty="0">
                <a:latin typeface="Courier New" panose="02070309020205020404" pitchFamily="49" charset="0"/>
                <a:cs typeface="Courier New" panose="02070309020205020404" pitchFamily="49" charset="0"/>
              </a:rPr>
              <a:t>index=main (/booking OR /destinations) </a:t>
            </a:r>
            <a:r>
              <a:rPr lang="en-US" dirty="0" smtClean="0">
                <a:latin typeface="Courier New" panose="02070309020205020404" pitchFamily="49" charset="0"/>
                <a:cs typeface="Courier New" panose="02070309020205020404" pitchFamily="49" charset="0"/>
              </a:rPr>
              <a:t>AND 200</a:t>
            </a:r>
          </a:p>
          <a:p>
            <a:r>
              <a:rPr lang="en-US" dirty="0" smtClean="0">
                <a:cs typeface="Courier New" panose="02070309020205020404" pitchFamily="49" charset="0"/>
              </a:rPr>
              <a:t>Can use wildcards (*) and functions (e.g. regex)</a:t>
            </a:r>
            <a:endParaRPr lang="en-US" dirty="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105560"/>
            <a:ext cx="10668000"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a:t>
            </a:r>
            <a:r>
              <a:rPr kumimoji="0" lang="en-US" altLang="en-US" sz="1200" b="0" i="0" u="none" strike="noStrike" cap="none" normalizeH="0" baseline="0" dirty="0" smtClean="0">
                <a:ln>
                  <a:noFill/>
                </a:ln>
                <a:effectLst/>
                <a:latin typeface="Calibri" panose="020F0502020204030204" pitchFamily="34" charset="0"/>
              </a:rPr>
              <a:t>66</a:t>
            </a:r>
            <a:endParaRPr kumimoji="0" lang="LID8192" altLang="en-US" sz="1200" b="0" i="0" u="none" strike="noStrike" cap="none" normalizeH="0" baseline="0" dirty="0" smtClean="0">
              <a:ln>
                <a:noFill/>
              </a:ln>
              <a:effectLst/>
              <a:latin typeface="Calibri" panose="020F0502020204030204" pitchFamily="34" charset="0"/>
            </a:endParaRPr>
          </a:p>
          <a:p>
            <a:pPr lvl="0" eaLnBrk="0" hangingPunct="0">
              <a:spcBef>
                <a:spcPct val="0"/>
              </a:spcBef>
              <a:buClrTx/>
              <a:buSzTx/>
            </a:pPr>
            <a:r>
              <a:rPr lang="en-US" altLang="en-US" sz="1200" b="1" dirty="0">
                <a:latin typeface="Calibri" panose="020F0502020204030204" pitchFamily="34" charset="0"/>
              </a:rPr>
              <a:t>!! NOTE: </a:t>
            </a:r>
            <a:r>
              <a:rPr lang="en-US" altLang="en-US" sz="1200" dirty="0">
                <a:latin typeface="Calibri" panose="020F0502020204030204" pitchFamily="34" charset="0"/>
              </a:rPr>
              <a:t>The text in the book is incorrect for this command. The following is the corrected version:</a:t>
            </a:r>
          </a:p>
          <a:p>
            <a:pPr lvl="0" eaLnBrk="0" hangingPunct="0">
              <a:spcBef>
                <a:spcPct val="0"/>
              </a:spcBef>
              <a:buClrTx/>
              <a:buSzTx/>
            </a:pPr>
            <a:endParaRPr lang="en-US" altLang="en-US" sz="1200" dirty="0">
              <a:latin typeface="Calibri" panose="020F0502020204030204" pitchFamily="34" charset="0"/>
            </a:endParaRPr>
          </a:p>
          <a:p>
            <a:pPr lvl="0" eaLnBrk="0" hangingPunct="0">
              <a:spcBef>
                <a:spcPct val="0"/>
              </a:spcBef>
              <a:buClrTx/>
              <a:buSzTx/>
            </a:pPr>
            <a:r>
              <a:rPr lang="en-US" altLang="en-US" sz="1200" dirty="0">
                <a:latin typeface="Courier New" panose="02070309020205020404" pitchFamily="49" charset="0"/>
                <a:cs typeface="Courier New" panose="02070309020205020404" pitchFamily="49" charset="0"/>
              </a:rPr>
              <a:t>index=main </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="*Chrome*" | rex field=</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 "Chrome/ ?(?&lt;</a:t>
            </a:r>
            <a:r>
              <a:rPr lang="en-US" altLang="en-US" sz="1200" dirty="0" err="1">
                <a:latin typeface="Courier New" panose="02070309020205020404" pitchFamily="49" charset="0"/>
                <a:cs typeface="Courier New" panose="02070309020205020404" pitchFamily="49" charset="0"/>
              </a:rPr>
              <a:t>Chrome_Version</a:t>
            </a:r>
            <a:r>
              <a:rPr lang="en-US" altLang="en-US" sz="1200" dirty="0">
                <a:latin typeface="Courier New" panose="02070309020205020404" pitchFamily="49" charset="0"/>
                <a:cs typeface="Courier New" panose="02070309020205020404" pitchFamily="49" charset="0"/>
              </a:rPr>
              <a:t>&gt;.+?) ?Safari" | top </a:t>
            </a:r>
            <a:r>
              <a:rPr lang="en-US" altLang="en-US" sz="1200" dirty="0" err="1" smtClean="0">
                <a:latin typeface="Courier New" panose="02070309020205020404" pitchFamily="49" charset="0"/>
                <a:cs typeface="Courier New" panose="02070309020205020404" pitchFamily="49" charset="0"/>
              </a:rPr>
              <a:t>Chrome_Version</a:t>
            </a:r>
            <a:endPar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4615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4"/>
          <p:cNvSpPr>
            <a:spLocks noChangeArrowheads="1" noChangeShapeType="1" noTextEdit="1"/>
          </p:cNvSpPr>
          <p:nvPr/>
        </p:nvSpPr>
        <p:spPr bwMode="auto">
          <a:xfrm>
            <a:off x="1082676" y="909639"/>
            <a:ext cx="2881313" cy="2905125"/>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a:t>
            </a:r>
          </a:p>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15:45-Done</a:t>
            </a:r>
          </a:p>
        </p:txBody>
      </p:sp>
      <p:pic>
        <p:nvPicPr>
          <p:cNvPr id="10" name="Picture 6"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674" y="554039"/>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WordArt 7"/>
          <p:cNvSpPr>
            <a:spLocks noChangeArrowheads="1" noChangeShapeType="1" noTextEdit="1"/>
          </p:cNvSpPr>
          <p:nvPr/>
        </p:nvSpPr>
        <p:spPr bwMode="auto">
          <a:xfrm>
            <a:off x="9548149" y="4143376"/>
            <a:ext cx="2063750" cy="2360613"/>
          </a:xfrm>
          <a:prstGeom prst="rect">
            <a:avLst/>
          </a:prstGeom>
        </p:spPr>
        <p:txBody>
          <a:bodyPr wrap="none" fromWordArt="1">
            <a:prstTxWarp prst="textSlantUp">
              <a:avLst>
                <a:gd name="adj" fmla="val 9014"/>
              </a:avLst>
            </a:prstTxWarp>
          </a:bodyPr>
          <a:lstStyle/>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Have a</a:t>
            </a:r>
          </a:p>
          <a:p>
            <a:pPr algn="ctr"/>
            <a:r>
              <a:rPr lang="en-US" sz="3600" kern="10">
                <a:ln w="9525">
                  <a:solidFill>
                    <a:srgbClr val="CC99FF"/>
                  </a:solidFill>
                  <a:round/>
                  <a:headEnd/>
                  <a:tailEnd/>
                </a:ln>
                <a:gradFill rotWithShape="1">
                  <a:gsLst>
                    <a:gs pos="0">
                      <a:srgbClr val="6600CC"/>
                    </a:gs>
                    <a:gs pos="100000">
                      <a:srgbClr val="FF0000"/>
                    </a:gs>
                  </a:gsLst>
                  <a:lin ang="5400000" scaled="1"/>
                </a:gradFill>
                <a:effectLst>
                  <a:outerShdw dist="53882" dir="2700000" algn="ctr" rotWithShape="0">
                    <a:srgbClr val="9999FF">
                      <a:alpha val="79999"/>
                    </a:srgbClr>
                  </a:outerShdw>
                </a:effectLst>
                <a:latin typeface="Impact" panose="020B0806030902050204" pitchFamily="34" charset="0"/>
              </a:rPr>
              <a:t>great night!</a:t>
            </a:r>
          </a:p>
        </p:txBody>
      </p:sp>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5"/>
              </a:rPr>
              <a:t>https://bit.ly/ONLCXSPLK1</a:t>
            </a:r>
            <a:endParaRPr lang="en-US" altLang="en-US" dirty="0" smtClean="0"/>
          </a:p>
        </p:txBody>
      </p:sp>
    </p:spTree>
    <p:extLst>
      <p:ext uri="{BB962C8B-B14F-4D97-AF65-F5344CB8AC3E}">
        <p14:creationId xmlns:p14="http://schemas.microsoft.com/office/powerpoint/2010/main" val="37804344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
        <p:nvSpPr>
          <p:cNvPr id="3" name="Rectangle 5"/>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4"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2"/>
              </a:rPr>
              <a:t>danc@onlc.com</a:t>
            </a:r>
            <a:endParaRPr lang="en-US" altLang="en-US"/>
          </a:p>
          <a:p>
            <a:r>
              <a:rPr lang="en-US" altLang="en-US"/>
              <a:t>Dan’s cell #: (413) 455-0856</a:t>
            </a:r>
          </a:p>
        </p:txBody>
      </p:sp>
      <p:sp>
        <p:nvSpPr>
          <p:cNvPr id="5" name="WordArt 3"/>
          <p:cNvSpPr>
            <a:spLocks noChangeArrowheads="1" noChangeShapeType="1" noTextEdit="1"/>
          </p:cNvSpPr>
          <p:nvPr/>
        </p:nvSpPr>
        <p:spPr bwMode="auto">
          <a:xfrm>
            <a:off x="509587" y="203200"/>
            <a:ext cx="9257867" cy="2432050"/>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dirty="0">
                <a:ln w="9525">
                  <a:round/>
                  <a:headEnd/>
                  <a:tailEnd/>
                </a:ln>
                <a:gradFill rotWithShape="1">
                  <a:gsLst>
                    <a:gs pos="0">
                      <a:srgbClr val="FFE701"/>
                    </a:gs>
                    <a:gs pos="100000">
                      <a:srgbClr val="FE3E02"/>
                    </a:gs>
                  </a:gsLst>
                  <a:lin ang="5400000" scaled="1"/>
                </a:gradFill>
                <a:latin typeface="Impact" panose="020B0806030902050204" pitchFamily="34" charset="0"/>
              </a:rPr>
              <a:t>Good Morning</a:t>
            </a:r>
          </a:p>
        </p:txBody>
      </p:sp>
      <p:sp>
        <p:nvSpPr>
          <p:cNvPr id="6" name="WordArt 7"/>
          <p:cNvSpPr>
            <a:spLocks noChangeArrowheads="1" noChangeShapeType="1" noTextEdit="1"/>
          </p:cNvSpPr>
          <p:nvPr/>
        </p:nvSpPr>
        <p:spPr bwMode="auto">
          <a:xfrm>
            <a:off x="10008120" y="1143000"/>
            <a:ext cx="1543050" cy="2439988"/>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We will</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start at</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10:00 EST</a:t>
            </a:r>
          </a:p>
        </p:txBody>
      </p:sp>
    </p:spTree>
    <p:extLst>
      <p:ext uri="{BB962C8B-B14F-4D97-AF65-F5344CB8AC3E}">
        <p14:creationId xmlns:p14="http://schemas.microsoft.com/office/powerpoint/2010/main" val="41069266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smtClean="0"/>
              <a:t>Creating event types and tags</a:t>
            </a:r>
          </a:p>
          <a:p>
            <a:r>
              <a:rPr lang="en-US" dirty="0" smtClean="0"/>
              <a:t>Creating and saving reports</a:t>
            </a:r>
          </a:p>
          <a:p>
            <a:r>
              <a:rPr lang="en-US" dirty="0" smtClean="0"/>
              <a:t>Getting alerts when conditions change</a:t>
            </a:r>
          </a:p>
          <a:p>
            <a:r>
              <a:rPr lang="en-US" dirty="0" smtClean="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smtClean="0"/>
              <a:t>Event type = Label based on characteristics of the data </a:t>
            </a:r>
          </a:p>
          <a:p>
            <a:r>
              <a:rPr lang="en-US" dirty="0" smtClean="0"/>
              <a:t>E.g. An event type called “Server Error” for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=50*</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smtClean="0"/>
              <a:t>Allow you to further categorize your data</a:t>
            </a:r>
            <a:endParaRPr lang="en-US" dirty="0"/>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E.g. convert codes to recognizable labels</a:t>
            </a:r>
            <a:endParaRPr lang="en-US" dirty="0"/>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Report=stored searches and visualizations of the results</a:t>
            </a:r>
          </a:p>
          <a:p>
            <a:r>
              <a:rPr lang="en-US" dirty="0" smtClean="0"/>
              <a:t>Can be run ad-hoc or on a schedule</a:t>
            </a:r>
            <a:endParaRPr lang="en-US" dirty="0"/>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smtClean="0"/>
              <a:t>Allow automatic notification of specific conditions or events </a:t>
            </a:r>
            <a:endParaRPr lang="en-US" dirty="0"/>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smtClean="0"/>
              <a:t>Parts of reports can be pre-summarized to allow faster retrieval later</a:t>
            </a:r>
            <a:endParaRPr lang="en-US" dirty="0"/>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en-US" sz="2400" dirty="0" smtClean="0"/>
              <a:t>:</a:t>
            </a:r>
            <a:r>
              <a:rPr lang="LID8192" sz="2400" dirty="0" smtClean="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1841257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en-US" sz="2400" dirty="0" smtClean="0"/>
              <a:t>:</a:t>
            </a:r>
            <a:r>
              <a:rPr lang="LID8192" sz="2400" dirty="0" smtClean="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7" name="Rectangle 6"/>
          <p:cNvSpPr>
            <a:spLocks noChangeArrowheads="1"/>
          </p:cNvSpPr>
          <p:nvPr/>
        </p:nvSpPr>
        <p:spPr bwMode="auto">
          <a:xfrm>
            <a:off x="0" y="0"/>
            <a:ext cx="12192000" cy="6858000"/>
          </a:xfrm>
          <a:prstGeom prst="rect">
            <a:avLst/>
          </a:prstGeom>
          <a:solidFill>
            <a:srgbClr val="FFFFFF">
              <a:alpha val="50195"/>
            </a:srgbClr>
          </a:solidFill>
          <a:ln>
            <a:noFill/>
          </a:ln>
          <a:effectLst>
            <a:outerShdw dist="53882" dir="2700000" algn="ctr" rotWithShape="0">
              <a:srgbClr val="919191">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a:p>
        </p:txBody>
      </p:sp>
      <p:sp>
        <p:nvSpPr>
          <p:cNvPr id="8" name="Rectangle 6"/>
          <p:cNvSpPr>
            <a:spLocks noChangeArrowheads="1"/>
          </p:cNvSpPr>
          <p:nvPr/>
        </p:nvSpPr>
        <p:spPr bwMode="auto">
          <a:xfrm>
            <a:off x="368301" y="5038725"/>
            <a:ext cx="4094163" cy="1589088"/>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a:t>Questions? Comments?</a:t>
            </a:r>
          </a:p>
          <a:p>
            <a:r>
              <a:rPr lang="en-US" altLang="en-US"/>
              <a:t>Dan’s e-mail: </a:t>
            </a:r>
            <a:r>
              <a:rPr lang="en-US" altLang="en-US">
                <a:hlinkClick r:id="rId3"/>
              </a:rPr>
              <a:t>danc@onlc.com</a:t>
            </a:r>
            <a:endParaRPr lang="en-US" altLang="en-US"/>
          </a:p>
          <a:p>
            <a:r>
              <a:rPr lang="en-US" altLang="en-US"/>
              <a:t>Dan’s cell #: (413) 455-0856</a:t>
            </a:r>
          </a:p>
        </p:txBody>
      </p:sp>
      <p:sp>
        <p:nvSpPr>
          <p:cNvPr id="9" name="WordArt 3"/>
          <p:cNvSpPr>
            <a:spLocks noChangeArrowheads="1" noChangeShapeType="1" noTextEdit="1"/>
          </p:cNvSpPr>
          <p:nvPr/>
        </p:nvSpPr>
        <p:spPr bwMode="auto">
          <a:xfrm>
            <a:off x="1016001" y="977900"/>
            <a:ext cx="3167063" cy="2616200"/>
          </a:xfrm>
          <a:prstGeom prst="rect">
            <a:avLst/>
          </a:prstGeom>
        </p:spPr>
        <p:txBody>
          <a:bodyPr wrap="none" fromWordArt="1">
            <a:prstTxWarp prst="textSlantUp">
              <a:avLst>
                <a:gd name="adj" fmla="val 9014"/>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Lab: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45</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a:p>
            <a:pPr algn="ct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.M</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 Break: </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3</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0-1</a:t>
            </a:r>
            <a:r>
              <a:rPr lang="LID8192"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1</a:t>
            </a:r>
            <a:r>
              <a:rPr lang="en-US" sz="3600" kern="10" dirty="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r>
              <a:rPr lang="LID8192" sz="3600" kern="1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4</a:t>
            </a:r>
            <a:r>
              <a:rPr lang="en-US" sz="3600" kern="10" smtClean="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5</a:t>
            </a:r>
            <a:endPar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pic>
        <p:nvPicPr>
          <p:cNvPr id="10"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652"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653"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368301" y="4189614"/>
            <a:ext cx="4094163" cy="681643"/>
          </a:xfrm>
          <a:prstGeom prst="rect">
            <a:avLst/>
          </a:prstGeom>
          <a:solidFill>
            <a:srgbClr val="FFFFFF"/>
          </a:solidFill>
          <a:ln w="9525" algn="ctr">
            <a:solidFill>
              <a:schemeClr val="bg2"/>
            </a:solidFill>
            <a:miter lim="800000"/>
            <a:headEnd/>
            <a:tailEnd/>
          </a:ln>
          <a:effectLst>
            <a:outerShdw dist="53882" dir="2700000" algn="ctr" rotWithShape="0">
              <a:srgbClr val="919191">
                <a:alpha val="50000"/>
              </a:srgbClr>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en-US" dirty="0" smtClean="0"/>
              <a:t>Supplemental notes at:</a:t>
            </a:r>
          </a:p>
          <a:p>
            <a:r>
              <a:rPr lang="en-US" altLang="en-US" dirty="0" smtClean="0">
                <a:hlinkClick r:id="rId6"/>
              </a:rPr>
              <a:t>https://bit.ly/ONLCXSPLK1</a:t>
            </a:r>
            <a:endParaRPr lang="en-US" altLang="en-US" dirty="0" smtClean="0"/>
          </a:p>
        </p:txBody>
      </p:sp>
    </p:spTree>
    <p:extLst>
      <p:ext uri="{BB962C8B-B14F-4D97-AF65-F5344CB8AC3E}">
        <p14:creationId xmlns:p14="http://schemas.microsoft.com/office/powerpoint/2010/main" val="5694321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smtClean="0"/>
              <a:t>Creating effective dashboards</a:t>
            </a:r>
          </a:p>
          <a:p>
            <a:r>
              <a:rPr lang="en-US" dirty="0" smtClean="0"/>
              <a:t>Types of dashboards</a:t>
            </a:r>
          </a:p>
          <a:p>
            <a:r>
              <a:rPr lang="en-US" dirty="0" smtClean="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34642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3713094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9AC6B8-7021-4B23-A9AF-61295A177099}">
  <ds:schemaRefs>
    <ds:schemaRef ds:uri="6549f357-ea04-4fdc-a4ff-01e398dbae1f"/>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8ae4afce-818c-4ab4-8e35-377c82201c18"/>
    <ds:schemaRef ds:uri="http://www.w3.org/XML/1998/namespace"/>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BE9ADF-F1D8-4E9F-83D5-C662582491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32988</TotalTime>
  <Words>2780</Words>
  <Application>Microsoft Office PowerPoint</Application>
  <PresentationFormat>Widescreen</PresentationFormat>
  <Paragraphs>584</Paragraphs>
  <Slides>89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Arial</vt:lpstr>
      <vt:lpstr>Calibri</vt:lpstr>
      <vt:lpstr>Century Gothic</vt:lpstr>
      <vt:lpstr>Consolas</vt:lpstr>
      <vt:lpstr>Courier New</vt:lpstr>
      <vt:lpstr>Impact</vt:lpstr>
      <vt:lpstr>Segoe</vt:lpstr>
      <vt:lpstr>Segoe UI</vt:lpstr>
      <vt:lpstr>Segoe UI Light</vt:lpstr>
      <vt:lpstr>Verdana</vt:lpstr>
      <vt:lpstr>Wingdings</vt:lpstr>
      <vt:lpstr>Edge</vt:lpstr>
      <vt:lpstr>Splunk Fundamentals: Level 1</vt:lpstr>
      <vt:lpstr>PowerPoint Presentation</vt:lpstr>
      <vt:lpstr>Student introductions</vt:lpstr>
      <vt:lpstr>Facilities</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Lab 3: Search Processing Language</vt:lpstr>
      <vt:lpstr>Module 4: Reporting, Alerts, and Search Optimization </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Student</cp:lastModifiedBy>
  <cp:revision>196</cp:revision>
  <cp:lastPrinted>2016-11-17T13:26:17Z</cp:lastPrinted>
  <dcterms:created xsi:type="dcterms:W3CDTF">2018-12-12T15:57:24Z</dcterms:created>
  <dcterms:modified xsi:type="dcterms:W3CDTF">2020-02-18T15:48:15Z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